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97" r:id="rId2"/>
    <p:sldId id="400" r:id="rId3"/>
    <p:sldId id="399" r:id="rId4"/>
    <p:sldId id="401" r:id="rId5"/>
    <p:sldId id="402" r:id="rId6"/>
    <p:sldId id="403" r:id="rId7"/>
    <p:sldId id="404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75442" autoAdjust="0"/>
  </p:normalViewPr>
  <p:slideViewPr>
    <p:cSldViewPr snapToGrid="0">
      <p:cViewPr varScale="1">
        <p:scale>
          <a:sx n="68" d="100"/>
          <a:sy n="68" d="100"/>
        </p:scale>
        <p:origin x="1550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9CE4A-9558-40FB-BAFC-A3A364BA46EB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F540C-FA25-4BB4-9F92-D3B71416A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4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98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the information record and transit to different stages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F540C-FA25-4BB4-9F92-D3B71416A6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30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Question to stakeholders</a:t>
            </a:r>
          </a:p>
          <a:p>
            <a:r>
              <a:rPr lang="en-GB" dirty="0"/>
              <a:t>How to identify the appropriate service for person with dementia?</a:t>
            </a:r>
          </a:p>
          <a:p>
            <a:r>
              <a:rPr lang="en-GB" dirty="0"/>
              <a:t>Where do you learn about the new service available?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F540C-FA25-4BB4-9F92-D3B71416A67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960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Is there any possibility to train a volunteer to be wellbeing mentor? </a:t>
            </a:r>
          </a:p>
          <a:p>
            <a:r>
              <a:rPr lang="en-GB" dirty="0"/>
              <a:t>What information do you need to complete the case studies? (for CVS)</a:t>
            </a:r>
          </a:p>
          <a:p>
            <a:r>
              <a:rPr lang="en-GB" dirty="0"/>
              <a:t>Do you need to prepare case studies for all </a:t>
            </a:r>
            <a:r>
              <a:rPr lang="en-GB" dirty="0" err="1"/>
              <a:t>PwD</a:t>
            </a:r>
            <a:r>
              <a:rPr lang="en-GB" dirty="0"/>
              <a:t>? (for CVS)</a:t>
            </a:r>
          </a:p>
          <a:p>
            <a:endParaRPr lang="en-GB" dirty="0"/>
          </a:p>
          <a:p>
            <a:r>
              <a:rPr lang="en-GB" dirty="0"/>
              <a:t>Communication flow (What information should be shared for each communication flow?)</a:t>
            </a:r>
          </a:p>
          <a:p>
            <a:r>
              <a:rPr lang="en-GB" dirty="0"/>
              <a:t>Wellbeing mentor&lt;-&gt; </a:t>
            </a:r>
            <a:r>
              <a:rPr lang="en-GB" dirty="0" err="1"/>
              <a:t>PwD</a:t>
            </a:r>
            <a:endParaRPr lang="en-GB" dirty="0"/>
          </a:p>
          <a:p>
            <a:r>
              <a:rPr lang="en-GB" dirty="0"/>
              <a:t>Wellbeing mentor &lt;-&gt; carer </a:t>
            </a:r>
          </a:p>
          <a:p>
            <a:r>
              <a:rPr lang="en-GB" dirty="0" err="1"/>
              <a:t>PwD</a:t>
            </a:r>
            <a:r>
              <a:rPr lang="en-GB" dirty="0"/>
              <a:t> &lt;-&gt; Carer (</a:t>
            </a:r>
            <a:r>
              <a:rPr lang="en-GB" dirty="0" err="1"/>
              <a:t>PwD</a:t>
            </a:r>
            <a:r>
              <a:rPr lang="en-GB" dirty="0"/>
              <a:t>: Feeling? Reflection? Decision)</a:t>
            </a:r>
          </a:p>
          <a:p>
            <a:r>
              <a:rPr lang="en-GB" dirty="0"/>
              <a:t>Wellbeing mentor &lt;-&gt; CVS (Wellbeing mentor: </a:t>
            </a:r>
            <a:r>
              <a:rPr lang="en-GB" dirty="0" err="1"/>
              <a:t>PwD’s</a:t>
            </a:r>
            <a:r>
              <a:rPr lang="en-GB" dirty="0"/>
              <a:t> interest, strength and need; CVS: volunteering options available and choice from the </a:t>
            </a:r>
            <a:r>
              <a:rPr lang="en-GB" dirty="0" err="1"/>
              <a:t>PwD</a:t>
            </a:r>
            <a:r>
              <a:rPr lang="en-GB" dirty="0"/>
              <a:t>)</a:t>
            </a:r>
          </a:p>
          <a:p>
            <a:r>
              <a:rPr lang="en-GB" dirty="0"/>
              <a:t>CVS &lt;-&gt; </a:t>
            </a:r>
            <a:r>
              <a:rPr lang="en-GB" dirty="0" err="1"/>
              <a:t>PwD</a:t>
            </a:r>
            <a:r>
              <a:rPr lang="en-GB" dirty="0"/>
              <a:t> (</a:t>
            </a:r>
            <a:r>
              <a:rPr lang="en-GB" dirty="0" err="1"/>
              <a:t>PwD</a:t>
            </a:r>
            <a:r>
              <a:rPr lang="en-GB" dirty="0"/>
              <a:t>: contact, CVS: volunteering options available and relevant information)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F540C-FA25-4BB4-9F92-D3B71416A67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466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Wellbeing mentor, DO, SP,CVS is at a remote monitoring state</a:t>
            </a:r>
          </a:p>
          <a:p>
            <a:r>
              <a:rPr lang="en-GB" dirty="0"/>
              <a:t>What types of volunteering opportunities is considered as suitable for </a:t>
            </a:r>
            <a:r>
              <a:rPr lang="en-GB" dirty="0" err="1"/>
              <a:t>PwD</a:t>
            </a:r>
            <a:r>
              <a:rPr lang="en-GB" dirty="0"/>
              <a:t>? How to select appropriate volunteering opportunities?</a:t>
            </a:r>
          </a:p>
          <a:p>
            <a:r>
              <a:rPr lang="en-GB" dirty="0"/>
              <a:t>How to support volunteer organisation to let </a:t>
            </a:r>
            <a:r>
              <a:rPr lang="en-GB" dirty="0" err="1"/>
              <a:t>PwD</a:t>
            </a:r>
            <a:r>
              <a:rPr lang="en-GB" dirty="0"/>
              <a:t> to volunteer?</a:t>
            </a:r>
          </a:p>
          <a:p>
            <a:r>
              <a:rPr lang="en-GB" dirty="0"/>
              <a:t>Should we offer a standard of training to volunteer buddy?</a:t>
            </a:r>
          </a:p>
          <a:p>
            <a:r>
              <a:rPr lang="en-GB" dirty="0"/>
              <a:t>Should we offer safeguarding guideline to volunteer organisation? If yes, what should be included?</a:t>
            </a:r>
          </a:p>
          <a:p>
            <a:r>
              <a:rPr lang="en-GB" dirty="0"/>
              <a:t>How should the communication flow like during volunteering? </a:t>
            </a:r>
          </a:p>
          <a:p>
            <a:r>
              <a:rPr lang="en-GB" dirty="0"/>
              <a:t>What information should be shared in each communication flow?</a:t>
            </a:r>
          </a:p>
          <a:p>
            <a:r>
              <a:rPr lang="en-GB" dirty="0"/>
              <a:t>Should all information be shared through email? What is the appropriate </a:t>
            </a:r>
          </a:p>
          <a:p>
            <a:endParaRPr lang="en-GB" dirty="0"/>
          </a:p>
          <a:p>
            <a:r>
              <a:rPr lang="en-GB" dirty="0" err="1"/>
              <a:t>PwD</a:t>
            </a:r>
            <a:r>
              <a:rPr lang="en-GB" dirty="0"/>
              <a:t>-&gt; Volunteer buddy</a:t>
            </a:r>
          </a:p>
          <a:p>
            <a:r>
              <a:rPr lang="en-GB" dirty="0"/>
              <a:t>Volunteer buddy &lt;-&gt; volunteering organisation &lt;-&gt; wellbeing mentor/ CVS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F540C-FA25-4BB4-9F92-D3B71416A67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524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F540C-FA25-4BB4-9F92-D3B71416A67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673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3BF7-151C-3B8B-3134-824987C2E6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632247-2CE1-05F0-B391-FAA6EBE4C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8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2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FBE97-B992-AF7B-47D0-58CA746EC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EA5A3-4B90-EB3D-31DC-860F9229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3556D-C9A7-C441-2D00-6F99A95BB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01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96995-E679-2EC8-0769-4857DA4BB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68184D-CF07-C270-B473-4604FBB7A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126C2D-2EF8-C825-22BB-95FE7A7B6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4BE37-BFB4-2B58-0996-9886E3B0F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FA519-B74A-F966-7F2A-E46FEACAC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56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456BFD-F8BF-1248-8971-57C1E0D065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87341F-4466-2A77-B030-7F7DA5E54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4B47B-451C-295E-F8DD-74456E58D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986F2-9F5E-077F-EACB-4C06CD552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F5DBD-C6FD-4DB2-7EF8-F55B0D5A8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261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101D3-3272-FF80-8D0D-5C1BB3F5F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B486C-6F04-FDC9-E2B6-9D0B84753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1D623-A126-EACD-4452-E997DF2EC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43546-D451-235D-F8ED-CEB8D9AD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24311-961D-BED0-2FA8-FF68A463D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98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10541-D51D-FED3-02C0-85BE3154E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192148-2DC5-80CD-7F16-4FAC9A841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3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A7FA7-61CE-0910-1FAE-0B8A7F8FE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E2140-5401-B77C-DF2B-EE11B36E4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98C11-526C-9AD1-4D95-DE5BBFF1B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40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CAB10-F505-5046-E83F-40993B439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94081-ACDB-6634-1E39-7E9EB00AB7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03382-067A-4CAE-0B39-1B96EFF19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6EF119-7C72-A5A4-AAAE-D4B26059D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72E4F8-2C69-CFE4-F292-BFEE18A18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FC8732-CED4-DFD1-4F13-5BB7C2034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48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FD923-FA42-5B25-FAC9-3762B5BB5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0E4883-6EBA-5E92-97E8-D779B2C81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652A56-D7D5-CB91-85CA-C137D93427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1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21E2FA-B525-D9B6-2A06-711B5915B9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E79D9B-AAB2-D672-18CC-E87D7339EF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F2276A-DBEB-89FE-E1C7-34FA0822F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E99827-922D-07BA-B128-DF1143493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AE897D-B7CC-CB81-E799-ACFAC6A31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85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8AA6-172B-70A5-E314-94DB7ED2A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488D15-CFFA-D7D0-578F-0EB99104E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75C262-7BD1-D7B1-4893-E14612E5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7A5449-DFCA-18A9-94E8-9C71E4859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2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88BA4-5ADD-9B3F-6FEB-84B0E5C26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33D4F9-7E0B-84B0-0971-547575D73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5BA19-D976-483D-6358-A5BA90EB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353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8EF5F-A842-8BF1-99E0-406B60B44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06CE64-7F78-9CF4-72DA-B2DAF48C7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AE9BDD-C58D-033E-9C52-76F4493A5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8" indent="0">
              <a:buNone/>
              <a:defRPr sz="1000"/>
            </a:lvl7pPr>
            <a:lvl8pPr marL="3200480" indent="0">
              <a:buNone/>
              <a:defRPr sz="1000"/>
            </a:lvl8pPr>
            <a:lvl9pPr marL="365769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76C9F-54BC-9D68-5BE6-CA07E3AD6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999E45-D881-5141-4DB5-BAA1C421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146ADE-4E4E-6F84-FA70-ACEA3A5B5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616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90495-62A8-A778-8D5E-69E50D323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C0B228-9D29-C38A-4E0C-8AA21C8F86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8" indent="0">
              <a:buNone/>
              <a:defRPr sz="2000"/>
            </a:lvl7pPr>
            <a:lvl8pPr marL="3200480" indent="0">
              <a:buNone/>
              <a:defRPr sz="2000"/>
            </a:lvl8pPr>
            <a:lvl9pPr marL="3657692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CF169D-862A-F110-549D-29DA39013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8" indent="0">
              <a:buNone/>
              <a:defRPr sz="1000"/>
            </a:lvl7pPr>
            <a:lvl8pPr marL="3200480" indent="0">
              <a:buNone/>
              <a:defRPr sz="1000"/>
            </a:lvl8pPr>
            <a:lvl9pPr marL="365769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C3AD9D-EDB3-E6C0-EF2D-3BCE05FB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BD88AB-540A-5AD4-2F5F-65700F604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AFC9D4-C921-6ED0-13F9-6612FF81B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459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E4D6E-9BFF-5C5E-8874-04294081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9DF44-25B9-776A-2205-FA0C3A43A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91982-6AB0-181A-0ADE-A90983402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4380D-902C-FFFC-31E3-95412D302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4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27F95-F62E-7309-D1E7-F5E40D961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44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sv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13.sv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microsoft.com/office/2007/relationships/hdphoto" Target="../media/hdphoto1.wdp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0.svg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6.png"/><Relationship Id="rId5" Type="http://schemas.openxmlformats.org/officeDocument/2006/relationships/image" Target="../media/image11.png"/><Relationship Id="rId10" Type="http://schemas.openxmlformats.org/officeDocument/2006/relationships/image" Target="../media/image8.svg"/><Relationship Id="rId4" Type="http://schemas.openxmlformats.org/officeDocument/2006/relationships/image" Target="../media/image15.sv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4B710F1-CB76-C540-8825-26E1AC91D9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57" t="8818" r="141" b="10273"/>
          <a:stretch/>
        </p:blipFill>
        <p:spPr>
          <a:xfrm>
            <a:off x="-1432" y="4189"/>
            <a:ext cx="12193432" cy="6853811"/>
          </a:xfrm>
          <a:prstGeom prst="rect">
            <a:avLst/>
          </a:prstGeom>
        </p:spPr>
      </p:pic>
      <p:pic>
        <p:nvPicPr>
          <p:cNvPr id="11" name="Picture 10" descr="Manchester_Met_University_Horizonal_black_logo.png">
            <a:extLst>
              <a:ext uri="{FF2B5EF4-FFF2-40B4-BE49-F238E27FC236}">
                <a16:creationId xmlns:a16="http://schemas.microsoft.com/office/drawing/2014/main" id="{C726D5B6-1DA4-AA4E-B9D6-B060D6D8DAD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511" y="328695"/>
            <a:ext cx="1739274" cy="6650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2B98C3-22A6-47C1-9FED-C4BBE72E6B38}"/>
              </a:ext>
            </a:extLst>
          </p:cNvPr>
          <p:cNvSpPr txBox="1"/>
          <p:nvPr/>
        </p:nvSpPr>
        <p:spPr>
          <a:xfrm>
            <a:off x="791933" y="2208480"/>
            <a:ext cx="10423089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I-Can-Do Service </a:t>
            </a:r>
          </a:p>
          <a:p>
            <a:pPr algn="ctr"/>
            <a:r>
              <a:rPr lang="en-US" sz="36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volunteering for people with dementia </a:t>
            </a:r>
          </a:p>
          <a:p>
            <a:pPr algn="ctr"/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Developing the Service for real world implementation </a:t>
            </a:r>
            <a:endParaRPr lang="en-GB" sz="36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Picture 4" descr="A logo with a hexagon and text&#10;&#10;Description automatically generated">
            <a:extLst>
              <a:ext uri="{FF2B5EF4-FFF2-40B4-BE49-F238E27FC236}">
                <a16:creationId xmlns:a16="http://schemas.microsoft.com/office/drawing/2014/main" id="{8BD18CFD-8F80-6E22-3D54-40AA007B89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61" y="1"/>
            <a:ext cx="2652492" cy="134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0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B79D1F7-AF80-A998-0AD4-0150654579DD}"/>
              </a:ext>
            </a:extLst>
          </p:cNvPr>
          <p:cNvSpPr/>
          <p:nvPr/>
        </p:nvSpPr>
        <p:spPr>
          <a:xfrm>
            <a:off x="8118764" y="0"/>
            <a:ext cx="4094797" cy="68724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75BDE0-F433-D1D6-AC58-DCBCE3DA0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582" y="-2"/>
            <a:ext cx="5634182" cy="687248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6C76BBD-7133-3C1D-5F4B-FC2BBBFD9E56}"/>
              </a:ext>
            </a:extLst>
          </p:cNvPr>
          <p:cNvSpPr/>
          <p:nvPr/>
        </p:nvSpPr>
        <p:spPr>
          <a:xfrm>
            <a:off x="-21561" y="-1"/>
            <a:ext cx="2506143" cy="68724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932A50-06E2-C1DE-BC8C-4FF5421EB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57" y="386832"/>
            <a:ext cx="11790686" cy="608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49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95CF93E1-1EBA-FBCD-89BF-61C3F5E32483}"/>
              </a:ext>
            </a:extLst>
          </p:cNvPr>
          <p:cNvSpPr/>
          <p:nvPr/>
        </p:nvSpPr>
        <p:spPr>
          <a:xfrm>
            <a:off x="9600377" y="-5664"/>
            <a:ext cx="2609421" cy="68965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B7B6ECB-5244-9E3E-F96F-59C70292FF3C}"/>
              </a:ext>
            </a:extLst>
          </p:cNvPr>
          <p:cNvSpPr/>
          <p:nvPr/>
        </p:nvSpPr>
        <p:spPr>
          <a:xfrm>
            <a:off x="5844741" y="-7243"/>
            <a:ext cx="3769007" cy="68724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BAA85E1-B7D7-4E66-B0F7-82B70CFEB383}"/>
              </a:ext>
            </a:extLst>
          </p:cNvPr>
          <p:cNvSpPr/>
          <p:nvPr/>
        </p:nvSpPr>
        <p:spPr>
          <a:xfrm>
            <a:off x="2228064" y="-12025"/>
            <a:ext cx="3619387" cy="68724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6EEDA6D-0A9C-894D-A315-7845879822B9}"/>
              </a:ext>
            </a:extLst>
          </p:cNvPr>
          <p:cNvSpPr/>
          <p:nvPr/>
        </p:nvSpPr>
        <p:spPr>
          <a:xfrm>
            <a:off x="-21561" y="-1"/>
            <a:ext cx="2289057" cy="68724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44F08B-C393-FADB-384D-78D82402B09F}"/>
              </a:ext>
            </a:extLst>
          </p:cNvPr>
          <p:cNvSpPr txBox="1"/>
          <p:nvPr/>
        </p:nvSpPr>
        <p:spPr>
          <a:xfrm>
            <a:off x="2683471" y="105730"/>
            <a:ext cx="301287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I-Can-Do Service</a:t>
            </a:r>
          </a:p>
          <a:p>
            <a:r>
              <a:rPr lang="en-GB" b="1" dirty="0"/>
              <a:t>Wellbeing mentor sessions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E3400F-FFA5-1974-26A7-F07F4B991B86}"/>
              </a:ext>
            </a:extLst>
          </p:cNvPr>
          <p:cNvSpPr txBox="1"/>
          <p:nvPr/>
        </p:nvSpPr>
        <p:spPr>
          <a:xfrm>
            <a:off x="6963722" y="327601"/>
            <a:ext cx="22680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Volunteering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CEDD63-74C2-906C-EA41-7E17B9B3F8D0}"/>
              </a:ext>
            </a:extLst>
          </p:cNvPr>
          <p:cNvSpPr txBox="1"/>
          <p:nvPr/>
        </p:nvSpPr>
        <p:spPr>
          <a:xfrm>
            <a:off x="10370041" y="378401"/>
            <a:ext cx="1577486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Review: recommence wellbeing mentor sessions</a:t>
            </a:r>
          </a:p>
        </p:txBody>
      </p:sp>
      <p:sp>
        <p:nvSpPr>
          <p:cNvPr id="67" name="Arrow: Bent 66">
            <a:extLst>
              <a:ext uri="{FF2B5EF4-FFF2-40B4-BE49-F238E27FC236}">
                <a16:creationId xmlns:a16="http://schemas.microsoft.com/office/drawing/2014/main" id="{0FA4CE1E-A325-C29D-4053-C632D3536C11}"/>
              </a:ext>
            </a:extLst>
          </p:cNvPr>
          <p:cNvSpPr/>
          <p:nvPr/>
        </p:nvSpPr>
        <p:spPr>
          <a:xfrm rot="10800000">
            <a:off x="4950749" y="5870856"/>
            <a:ext cx="6996777" cy="926378"/>
          </a:xfrm>
          <a:prstGeom prst="bentArrow">
            <a:avLst>
              <a:gd name="adj1" fmla="val 25000"/>
              <a:gd name="adj2" fmla="val 20513"/>
              <a:gd name="adj3" fmla="val 25000"/>
              <a:gd name="adj4" fmla="val 4375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8" name="Arrow: Right 67">
            <a:extLst>
              <a:ext uri="{FF2B5EF4-FFF2-40B4-BE49-F238E27FC236}">
                <a16:creationId xmlns:a16="http://schemas.microsoft.com/office/drawing/2014/main" id="{65C0A307-06D3-50AC-116F-FEB6CF817DCE}"/>
              </a:ext>
            </a:extLst>
          </p:cNvPr>
          <p:cNvSpPr/>
          <p:nvPr/>
        </p:nvSpPr>
        <p:spPr>
          <a:xfrm>
            <a:off x="5669061" y="384020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35B29A1-0309-2F66-29F3-FC2AAC3A0D90}"/>
              </a:ext>
            </a:extLst>
          </p:cNvPr>
          <p:cNvSpPr/>
          <p:nvPr/>
        </p:nvSpPr>
        <p:spPr>
          <a:xfrm>
            <a:off x="1982015" y="379407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D2F28A1-7A5C-1A79-9627-707C7072F697}"/>
              </a:ext>
            </a:extLst>
          </p:cNvPr>
          <p:cNvGrpSpPr/>
          <p:nvPr/>
        </p:nvGrpSpPr>
        <p:grpSpPr>
          <a:xfrm>
            <a:off x="107492" y="78638"/>
            <a:ext cx="2050243" cy="4983707"/>
            <a:chOff x="42102" y="18228"/>
            <a:chExt cx="2050243" cy="4983707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B2215356-CBCB-7869-7D3C-A6D84B64D140}"/>
                </a:ext>
              </a:extLst>
            </p:cNvPr>
            <p:cNvGrpSpPr/>
            <p:nvPr/>
          </p:nvGrpSpPr>
          <p:grpSpPr>
            <a:xfrm>
              <a:off x="237177" y="1129032"/>
              <a:ext cx="1269554" cy="1455525"/>
              <a:chOff x="237177" y="1129032"/>
              <a:chExt cx="1269554" cy="1455525"/>
            </a:xfrm>
          </p:grpSpPr>
          <p:pic>
            <p:nvPicPr>
              <p:cNvPr id="4" name="Picture 3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27C73951-7FA1-DD77-E163-5210F17E4B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74750" b="84401" l="2480" r="9156"/>
                        </a14:imgEffect>
                      </a14:imgLayer>
                    </a14:imgProps>
                  </a:ext>
                </a:extLst>
              </a:blip>
              <a:srcRect l="1646" t="73544" r="90009" b="14393"/>
              <a:stretch/>
            </p:blipFill>
            <p:spPr>
              <a:xfrm>
                <a:off x="237177" y="1129032"/>
                <a:ext cx="1005394" cy="854333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B3E673-56E9-024D-D4AE-4B1566BD3287}"/>
                  </a:ext>
                </a:extLst>
              </p:cNvPr>
              <p:cNvSpPr txBox="1"/>
              <p:nvPr/>
            </p:nvSpPr>
            <p:spPr>
              <a:xfrm>
                <a:off x="273533" y="1938226"/>
                <a:ext cx="12331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Dementia organisation/ </a:t>
                </a:r>
              </a:p>
              <a:p>
                <a:r>
                  <a:rPr lang="en-GB" sz="1200" b="1" dirty="0"/>
                  <a:t>Social Prescriber</a:t>
                </a:r>
              </a:p>
            </p:txBody>
          </p:sp>
        </p:grpSp>
        <p:sp>
          <p:nvSpPr>
            <p:cNvPr id="10" name="Arrow: Up-Down 9">
              <a:extLst>
                <a:ext uri="{FF2B5EF4-FFF2-40B4-BE49-F238E27FC236}">
                  <a16:creationId xmlns:a16="http://schemas.microsoft.com/office/drawing/2014/main" id="{311097B1-A7F6-F055-02E9-0E5DFF2AAE65}"/>
                </a:ext>
              </a:extLst>
            </p:cNvPr>
            <p:cNvSpPr/>
            <p:nvPr/>
          </p:nvSpPr>
          <p:spPr>
            <a:xfrm>
              <a:off x="555974" y="2838732"/>
              <a:ext cx="304800" cy="569259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AEF817-BBD4-56C2-A60B-11FE18FA7684}"/>
                </a:ext>
              </a:extLst>
            </p:cNvPr>
            <p:cNvSpPr txBox="1"/>
            <p:nvPr/>
          </p:nvSpPr>
          <p:spPr>
            <a:xfrm>
              <a:off x="151886" y="18228"/>
              <a:ext cx="194045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Accessing </a:t>
              </a:r>
            </a:p>
            <a:p>
              <a:r>
                <a:rPr lang="en-GB" b="1" dirty="0"/>
                <a:t>I-Can-Do Service</a:t>
              </a: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7934566F-222C-2C70-7A80-856D7BE23437}"/>
                </a:ext>
              </a:extLst>
            </p:cNvPr>
            <p:cNvGrpSpPr/>
            <p:nvPr/>
          </p:nvGrpSpPr>
          <p:grpSpPr>
            <a:xfrm>
              <a:off x="42102" y="3614366"/>
              <a:ext cx="1052022" cy="1387569"/>
              <a:chOff x="79548" y="3495461"/>
              <a:chExt cx="1052022" cy="1387569"/>
            </a:xfrm>
          </p:grpSpPr>
          <p:pic>
            <p:nvPicPr>
              <p:cNvPr id="77" name="Graphic 76" descr="User with solid fill">
                <a:extLst>
                  <a:ext uri="{FF2B5EF4-FFF2-40B4-BE49-F238E27FC236}">
                    <a16:creationId xmlns:a16="http://schemas.microsoft.com/office/drawing/2014/main" id="{A8ADB34B-3EDF-AEE2-36BE-0B60F0A760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79548" y="349546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7A78328-DED3-7F1C-A2FC-AEFD13131C87}"/>
                  </a:ext>
                </a:extLst>
              </p:cNvPr>
              <p:cNvSpPr txBox="1"/>
              <p:nvPr/>
            </p:nvSpPr>
            <p:spPr>
              <a:xfrm>
                <a:off x="174120" y="4236699"/>
                <a:ext cx="957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Person living with dementia</a:t>
                </a:r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DBC2D16E-CD96-BE81-4F35-2320648ED1A8}"/>
                </a:ext>
              </a:extLst>
            </p:cNvPr>
            <p:cNvGrpSpPr/>
            <p:nvPr/>
          </p:nvGrpSpPr>
          <p:grpSpPr>
            <a:xfrm>
              <a:off x="1095818" y="3614366"/>
              <a:ext cx="914400" cy="1077410"/>
              <a:chOff x="1288948" y="3343077"/>
              <a:chExt cx="914400" cy="1077410"/>
            </a:xfrm>
          </p:grpSpPr>
          <p:pic>
            <p:nvPicPr>
              <p:cNvPr id="80" name="Graphic 79" descr="User with solid fill">
                <a:extLst>
                  <a:ext uri="{FF2B5EF4-FFF2-40B4-BE49-F238E27FC236}">
                    <a16:creationId xmlns:a16="http://schemas.microsoft.com/office/drawing/2014/main" id="{F1AE15DC-754B-B925-B816-47B5F5AD41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288948" y="334307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D70590A-B7CE-C7BA-9A9B-DBE3A5096FBB}"/>
                  </a:ext>
                </a:extLst>
              </p:cNvPr>
              <p:cNvSpPr txBox="1"/>
              <p:nvPr/>
            </p:nvSpPr>
            <p:spPr>
              <a:xfrm>
                <a:off x="1439667" y="4112710"/>
                <a:ext cx="6302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/>
                  <a:t>Carer</a:t>
                </a:r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C2C361A3-E99E-0183-0637-A51B7646EE3C}"/>
              </a:ext>
            </a:extLst>
          </p:cNvPr>
          <p:cNvGrpSpPr/>
          <p:nvPr/>
        </p:nvGrpSpPr>
        <p:grpSpPr>
          <a:xfrm>
            <a:off x="2414638" y="1648036"/>
            <a:ext cx="3375690" cy="3384949"/>
            <a:chOff x="2322949" y="1501816"/>
            <a:chExt cx="3375690" cy="3384949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B8E97A33-9B89-2EB6-12B0-CC51FD7D7BBA}"/>
                </a:ext>
              </a:extLst>
            </p:cNvPr>
            <p:cNvGrpSpPr/>
            <p:nvPr/>
          </p:nvGrpSpPr>
          <p:grpSpPr>
            <a:xfrm>
              <a:off x="3213307" y="3418011"/>
              <a:ext cx="1073504" cy="1468754"/>
              <a:chOff x="3176217" y="3955119"/>
              <a:chExt cx="1073504" cy="1468754"/>
            </a:xfrm>
          </p:grpSpPr>
          <p:pic>
            <p:nvPicPr>
              <p:cNvPr id="19" name="Picture 18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5E1DA371-06E8-0682-69FE-1E3224DE2F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3539" b="63551" l="2480" r="9156"/>
                        </a14:imgEffect>
                      </a14:imgLayer>
                    </a14:imgProps>
                  </a:ext>
                </a:extLst>
              </a:blip>
              <a:srcRect l="1646" t="52288" r="90009" b="35198"/>
              <a:stretch/>
            </p:blipFill>
            <p:spPr>
              <a:xfrm>
                <a:off x="3176217" y="3955119"/>
                <a:ext cx="1005394" cy="886214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BDC747C-3BDD-950A-905B-5021883BC967}"/>
                  </a:ext>
                </a:extLst>
              </p:cNvPr>
              <p:cNvSpPr txBox="1"/>
              <p:nvPr/>
            </p:nvSpPr>
            <p:spPr>
              <a:xfrm>
                <a:off x="3206473" y="4777542"/>
                <a:ext cx="10432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Community Volunteering Service</a:t>
                </a:r>
              </a:p>
            </p:txBody>
          </p:sp>
        </p:grpSp>
        <p:sp>
          <p:nvSpPr>
            <p:cNvPr id="22" name="Arrow: Up-Down 21">
              <a:extLst>
                <a:ext uri="{FF2B5EF4-FFF2-40B4-BE49-F238E27FC236}">
                  <a16:creationId xmlns:a16="http://schemas.microsoft.com/office/drawing/2014/main" id="{C0C5E80A-D5CE-4A86-6CDE-8600861F4E26}"/>
                </a:ext>
              </a:extLst>
            </p:cNvPr>
            <p:cNvSpPr/>
            <p:nvPr/>
          </p:nvSpPr>
          <p:spPr>
            <a:xfrm rot="2286177">
              <a:off x="4203108" y="2874442"/>
              <a:ext cx="304800" cy="569259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Arrow: Up-Down 22">
              <a:extLst>
                <a:ext uri="{FF2B5EF4-FFF2-40B4-BE49-F238E27FC236}">
                  <a16:creationId xmlns:a16="http://schemas.microsoft.com/office/drawing/2014/main" id="{508BCCDC-4FB3-9889-9693-C9F25CBCAF7C}"/>
                </a:ext>
              </a:extLst>
            </p:cNvPr>
            <p:cNvSpPr/>
            <p:nvPr/>
          </p:nvSpPr>
          <p:spPr>
            <a:xfrm rot="18718418">
              <a:off x="3026837" y="2874444"/>
              <a:ext cx="304800" cy="569259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Arrow: Up-Down 23">
              <a:extLst>
                <a:ext uri="{FF2B5EF4-FFF2-40B4-BE49-F238E27FC236}">
                  <a16:creationId xmlns:a16="http://schemas.microsoft.com/office/drawing/2014/main" id="{42750456-5D87-A8F2-07A5-878163425AB0}"/>
                </a:ext>
              </a:extLst>
            </p:cNvPr>
            <p:cNvSpPr/>
            <p:nvPr/>
          </p:nvSpPr>
          <p:spPr>
            <a:xfrm rot="5400000">
              <a:off x="3457340" y="2007174"/>
              <a:ext cx="304800" cy="569259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17045B-9A8E-4EA3-DCBA-1809A7B5F582}"/>
                </a:ext>
              </a:extLst>
            </p:cNvPr>
            <p:cNvGrpSpPr/>
            <p:nvPr/>
          </p:nvGrpSpPr>
          <p:grpSpPr>
            <a:xfrm>
              <a:off x="2322949" y="1514514"/>
              <a:ext cx="914400" cy="1262708"/>
              <a:chOff x="-33361" y="5179074"/>
              <a:chExt cx="914400" cy="1262708"/>
            </a:xfrm>
          </p:grpSpPr>
          <p:pic>
            <p:nvPicPr>
              <p:cNvPr id="98" name="Graphic 97" descr="User with solid fill">
                <a:extLst>
                  <a:ext uri="{FF2B5EF4-FFF2-40B4-BE49-F238E27FC236}">
                    <a16:creationId xmlns:a16="http://schemas.microsoft.com/office/drawing/2014/main" id="{711A0A54-F452-6834-2F41-4A2823F72E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-33361" y="517907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767BDACD-7B61-0063-BAAB-D013237663A3}"/>
                  </a:ext>
                </a:extLst>
              </p:cNvPr>
              <p:cNvSpPr txBox="1"/>
              <p:nvPr/>
            </p:nvSpPr>
            <p:spPr>
              <a:xfrm>
                <a:off x="14087" y="5980117"/>
                <a:ext cx="8466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Wellbeing mentor</a:t>
                </a: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128D42D-D6AE-B139-0654-85599F29324E}"/>
                </a:ext>
              </a:extLst>
            </p:cNvPr>
            <p:cNvGrpSpPr/>
            <p:nvPr/>
          </p:nvGrpSpPr>
          <p:grpSpPr>
            <a:xfrm>
              <a:off x="3944661" y="1501816"/>
              <a:ext cx="1052022" cy="1387569"/>
              <a:chOff x="79548" y="3495461"/>
              <a:chExt cx="1052022" cy="1387569"/>
            </a:xfrm>
          </p:grpSpPr>
          <p:pic>
            <p:nvPicPr>
              <p:cNvPr id="104" name="Graphic 103" descr="User with solid fill">
                <a:extLst>
                  <a:ext uri="{FF2B5EF4-FFF2-40B4-BE49-F238E27FC236}">
                    <a16:creationId xmlns:a16="http://schemas.microsoft.com/office/drawing/2014/main" id="{0FFDAED4-33EE-1836-BEDA-E63B2D3737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79548" y="349546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8518CD13-4764-6200-1240-F44C37C9E36A}"/>
                  </a:ext>
                </a:extLst>
              </p:cNvPr>
              <p:cNvSpPr txBox="1"/>
              <p:nvPr/>
            </p:nvSpPr>
            <p:spPr>
              <a:xfrm>
                <a:off x="174120" y="4236699"/>
                <a:ext cx="957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Person living with dementia</a:t>
                </a:r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F396B50-F4CA-282A-3FA1-F3EA4DC1A757}"/>
                </a:ext>
              </a:extLst>
            </p:cNvPr>
            <p:cNvGrpSpPr/>
            <p:nvPr/>
          </p:nvGrpSpPr>
          <p:grpSpPr>
            <a:xfrm>
              <a:off x="4784239" y="1689444"/>
              <a:ext cx="914400" cy="1077410"/>
              <a:chOff x="1288948" y="3343077"/>
              <a:chExt cx="914400" cy="1077410"/>
            </a:xfrm>
          </p:grpSpPr>
          <p:pic>
            <p:nvPicPr>
              <p:cNvPr id="107" name="Graphic 106" descr="User with solid fill">
                <a:extLst>
                  <a:ext uri="{FF2B5EF4-FFF2-40B4-BE49-F238E27FC236}">
                    <a16:creationId xmlns:a16="http://schemas.microsoft.com/office/drawing/2014/main" id="{D5AB5F5B-813B-4751-E232-E328E6A7FA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288948" y="334307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CF3DCB8-B57A-7318-3A05-1EEA53109106}"/>
                  </a:ext>
                </a:extLst>
              </p:cNvPr>
              <p:cNvSpPr txBox="1"/>
              <p:nvPr/>
            </p:nvSpPr>
            <p:spPr>
              <a:xfrm>
                <a:off x="1439667" y="4112710"/>
                <a:ext cx="6302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/>
                  <a:t>Carer</a:t>
                </a:r>
              </a:p>
            </p:txBody>
          </p:sp>
        </p:grpSp>
      </p:grpSp>
      <p:sp>
        <p:nvSpPr>
          <p:cNvPr id="69" name="Arrow: Right 68">
            <a:extLst>
              <a:ext uri="{FF2B5EF4-FFF2-40B4-BE49-F238E27FC236}">
                <a16:creationId xmlns:a16="http://schemas.microsoft.com/office/drawing/2014/main" id="{C66A4EDE-6A32-1D61-ABA7-93E20F52D6B6}"/>
              </a:ext>
            </a:extLst>
          </p:cNvPr>
          <p:cNvSpPr/>
          <p:nvPr/>
        </p:nvSpPr>
        <p:spPr>
          <a:xfrm>
            <a:off x="9420033" y="379407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B820D0C-A2A5-2786-AB87-02DF64F3E94A}"/>
              </a:ext>
            </a:extLst>
          </p:cNvPr>
          <p:cNvGrpSpPr/>
          <p:nvPr/>
        </p:nvGrpSpPr>
        <p:grpSpPr>
          <a:xfrm>
            <a:off x="5942023" y="1076066"/>
            <a:ext cx="3549234" cy="5341164"/>
            <a:chOff x="6090449" y="1028666"/>
            <a:chExt cx="3549234" cy="534116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E778832-D007-D40B-24CD-F9E695770B77}"/>
                </a:ext>
              </a:extLst>
            </p:cNvPr>
            <p:cNvGrpSpPr/>
            <p:nvPr/>
          </p:nvGrpSpPr>
          <p:grpSpPr>
            <a:xfrm>
              <a:off x="6897717" y="2976404"/>
              <a:ext cx="2289998" cy="1463309"/>
              <a:chOff x="7492470" y="1505247"/>
              <a:chExt cx="2289998" cy="1463309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DD1591E8-D391-66DC-E261-606C07A2E5FD}"/>
                  </a:ext>
                </a:extLst>
              </p:cNvPr>
              <p:cNvGrpSpPr/>
              <p:nvPr/>
            </p:nvGrpSpPr>
            <p:grpSpPr>
              <a:xfrm>
                <a:off x="8521001" y="1505247"/>
                <a:ext cx="1261467" cy="1081044"/>
                <a:chOff x="8805025" y="1916725"/>
                <a:chExt cx="1261467" cy="1081044"/>
              </a:xfrm>
            </p:grpSpPr>
            <p:pic>
              <p:nvPicPr>
                <p:cNvPr id="31" name="Graphic 30" descr="User with solid fill">
                  <a:extLst>
                    <a:ext uri="{FF2B5EF4-FFF2-40B4-BE49-F238E27FC236}">
                      <a16:creationId xmlns:a16="http://schemas.microsoft.com/office/drawing/2014/main" id="{AC10757B-11D9-F146-5D7E-1C5260F0F1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3730" y="1916725"/>
                  <a:ext cx="914400" cy="914400"/>
                </a:xfrm>
                <a:prstGeom prst="rect">
                  <a:avLst/>
                </a:prstGeom>
              </p:spPr>
            </p:pic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99053831-A0F5-08D2-A111-E9801DAA6A23}"/>
                    </a:ext>
                  </a:extLst>
                </p:cNvPr>
                <p:cNvSpPr txBox="1"/>
                <p:nvPr/>
              </p:nvSpPr>
              <p:spPr>
                <a:xfrm>
                  <a:off x="8805025" y="2720770"/>
                  <a:ext cx="126146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/>
                    <a:t>Volunteer buddy</a:t>
                  </a:r>
                </a:p>
              </p:txBody>
            </p:sp>
          </p:grpSp>
          <p:sp>
            <p:nvSpPr>
              <p:cNvPr id="34" name="Arrow: Up-Down 33">
                <a:extLst>
                  <a:ext uri="{FF2B5EF4-FFF2-40B4-BE49-F238E27FC236}">
                    <a16:creationId xmlns:a16="http://schemas.microsoft.com/office/drawing/2014/main" id="{DC00FA13-00DE-3FE3-CA1C-F007F07388D0}"/>
                  </a:ext>
                </a:extLst>
              </p:cNvPr>
              <p:cNvSpPr/>
              <p:nvPr/>
            </p:nvSpPr>
            <p:spPr>
              <a:xfrm rot="5400000">
                <a:off x="8200464" y="1752530"/>
                <a:ext cx="304800" cy="569259"/>
              </a:xfrm>
              <a:prstGeom prst="upDownArrow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Arrow: Up-Down 34">
                <a:extLst>
                  <a:ext uri="{FF2B5EF4-FFF2-40B4-BE49-F238E27FC236}">
                    <a16:creationId xmlns:a16="http://schemas.microsoft.com/office/drawing/2014/main" id="{7F288562-D5DA-EEB7-47A7-F6E88ACFB9FE}"/>
                  </a:ext>
                </a:extLst>
              </p:cNvPr>
              <p:cNvSpPr/>
              <p:nvPr/>
            </p:nvSpPr>
            <p:spPr>
              <a:xfrm rot="2774637">
                <a:off x="8746051" y="2520868"/>
                <a:ext cx="304800" cy="569259"/>
              </a:xfrm>
              <a:prstGeom prst="upDownArrow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Arrow: Up-Down 35">
                <a:extLst>
                  <a:ext uri="{FF2B5EF4-FFF2-40B4-BE49-F238E27FC236}">
                    <a16:creationId xmlns:a16="http://schemas.microsoft.com/office/drawing/2014/main" id="{0B2288FC-B991-B624-2F05-D4315EF8682A}"/>
                  </a:ext>
                </a:extLst>
              </p:cNvPr>
              <p:cNvSpPr/>
              <p:nvPr/>
            </p:nvSpPr>
            <p:spPr>
              <a:xfrm rot="18504897">
                <a:off x="7624700" y="2531526"/>
                <a:ext cx="304800" cy="569259"/>
              </a:xfrm>
              <a:prstGeom prst="upDownArrow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2162D6C-9A81-CB6B-F8E0-B060C5427CB0}"/>
                </a:ext>
              </a:extLst>
            </p:cNvPr>
            <p:cNvSpPr/>
            <p:nvPr/>
          </p:nvSpPr>
          <p:spPr>
            <a:xfrm>
              <a:off x="6090449" y="1028666"/>
              <a:ext cx="3549234" cy="53411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8E9C43C1-1D98-7DFE-D0D9-885F27759497}"/>
                </a:ext>
              </a:extLst>
            </p:cNvPr>
            <p:cNvGrpSpPr/>
            <p:nvPr/>
          </p:nvGrpSpPr>
          <p:grpSpPr>
            <a:xfrm>
              <a:off x="7075312" y="4450850"/>
              <a:ext cx="1073504" cy="1284088"/>
              <a:chOff x="3176217" y="3955119"/>
              <a:chExt cx="1073504" cy="1284088"/>
            </a:xfrm>
          </p:grpSpPr>
          <p:pic>
            <p:nvPicPr>
              <p:cNvPr id="92" name="Picture 91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36842770-9CE7-1E90-E8C5-3F558DF84F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3539" b="63551" l="2480" r="9156"/>
                        </a14:imgEffect>
                      </a14:imgLayer>
                    </a14:imgProps>
                  </a:ext>
                </a:extLst>
              </a:blip>
              <a:srcRect l="1646" t="52288" r="90009" b="35198"/>
              <a:stretch/>
            </p:blipFill>
            <p:spPr>
              <a:xfrm>
                <a:off x="3176217" y="3955119"/>
                <a:ext cx="1005394" cy="886214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D510280-50F9-DC90-C948-651E46B755DE}"/>
                  </a:ext>
                </a:extLst>
              </p:cNvPr>
              <p:cNvSpPr txBox="1"/>
              <p:nvPr/>
            </p:nvSpPr>
            <p:spPr>
              <a:xfrm>
                <a:off x="3206473" y="4777542"/>
                <a:ext cx="10432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Volunteer</a:t>
                </a:r>
              </a:p>
              <a:p>
                <a:r>
                  <a:rPr lang="en-GB" sz="1200" b="1" dirty="0"/>
                  <a:t>Organisation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D7588A4B-6EB3-862B-79B8-3F105E12AD91}"/>
                </a:ext>
              </a:extLst>
            </p:cNvPr>
            <p:cNvGrpSpPr/>
            <p:nvPr/>
          </p:nvGrpSpPr>
          <p:grpSpPr>
            <a:xfrm>
              <a:off x="6485048" y="1465776"/>
              <a:ext cx="914400" cy="1262708"/>
              <a:chOff x="-33361" y="5179074"/>
              <a:chExt cx="914400" cy="1262708"/>
            </a:xfrm>
          </p:grpSpPr>
          <p:pic>
            <p:nvPicPr>
              <p:cNvPr id="95" name="Graphic 94" descr="User with solid fill">
                <a:extLst>
                  <a:ext uri="{FF2B5EF4-FFF2-40B4-BE49-F238E27FC236}">
                    <a16:creationId xmlns:a16="http://schemas.microsoft.com/office/drawing/2014/main" id="{390396DA-1350-DB42-0334-B233D9D32C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-33361" y="517907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D5C8C302-B6A5-5177-0BBC-851567879C2F}"/>
                  </a:ext>
                </a:extLst>
              </p:cNvPr>
              <p:cNvSpPr txBox="1"/>
              <p:nvPr/>
            </p:nvSpPr>
            <p:spPr>
              <a:xfrm>
                <a:off x="14087" y="5980117"/>
                <a:ext cx="8466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Wellbeing mentor</a:t>
                </a: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8BDDE976-BDC2-A109-664B-5950E45A6158}"/>
                </a:ext>
              </a:extLst>
            </p:cNvPr>
            <p:cNvGrpSpPr/>
            <p:nvPr/>
          </p:nvGrpSpPr>
          <p:grpSpPr>
            <a:xfrm>
              <a:off x="6545673" y="2630469"/>
              <a:ext cx="1052022" cy="1387569"/>
              <a:chOff x="79548" y="3495461"/>
              <a:chExt cx="1052022" cy="1387569"/>
            </a:xfrm>
          </p:grpSpPr>
          <p:pic>
            <p:nvPicPr>
              <p:cNvPr id="110" name="Graphic 109" descr="User with solid fill">
                <a:extLst>
                  <a:ext uri="{FF2B5EF4-FFF2-40B4-BE49-F238E27FC236}">
                    <a16:creationId xmlns:a16="http://schemas.microsoft.com/office/drawing/2014/main" id="{B31F0D0D-2881-4409-232E-11F7BD15CC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79548" y="349546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4F43E559-CD9D-B7A4-2ED8-BD85C2BC24E4}"/>
                  </a:ext>
                </a:extLst>
              </p:cNvPr>
              <p:cNvSpPr txBox="1"/>
              <p:nvPr/>
            </p:nvSpPr>
            <p:spPr>
              <a:xfrm>
                <a:off x="174120" y="4236699"/>
                <a:ext cx="957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Person living with dementia</a:t>
                </a:r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45DB67C-E0D9-7B32-3E9D-2CC0FA3C5DB2}"/>
                </a:ext>
              </a:extLst>
            </p:cNvPr>
            <p:cNvGrpSpPr/>
            <p:nvPr/>
          </p:nvGrpSpPr>
          <p:grpSpPr>
            <a:xfrm>
              <a:off x="8283934" y="4159580"/>
              <a:ext cx="1073504" cy="1468754"/>
              <a:chOff x="3176217" y="3955119"/>
              <a:chExt cx="1073504" cy="1468754"/>
            </a:xfrm>
          </p:grpSpPr>
          <p:pic>
            <p:nvPicPr>
              <p:cNvPr id="116" name="Picture 115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1EC2B412-EC53-1316-9DD8-CC6EC442A0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3539" b="63551" l="2480" r="9156"/>
                        </a14:imgEffect>
                      </a14:imgLayer>
                    </a14:imgProps>
                  </a:ext>
                </a:extLst>
              </a:blip>
              <a:srcRect l="1646" t="52288" r="90009" b="35198"/>
              <a:stretch/>
            </p:blipFill>
            <p:spPr>
              <a:xfrm>
                <a:off x="3176217" y="3955119"/>
                <a:ext cx="1005394" cy="886214"/>
              </a:xfrm>
              <a:prstGeom prst="rect">
                <a:avLst/>
              </a:prstGeom>
            </p:spPr>
          </p:pic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FB7F83B4-9166-9804-A27B-B8066DAFBB50}"/>
                  </a:ext>
                </a:extLst>
              </p:cNvPr>
              <p:cNvSpPr txBox="1"/>
              <p:nvPr/>
            </p:nvSpPr>
            <p:spPr>
              <a:xfrm>
                <a:off x="3206473" y="4777542"/>
                <a:ext cx="10432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Community Volunteering Service</a:t>
                </a: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45E907A4-8F58-EFC2-0867-47DEA62C9895}"/>
                </a:ext>
              </a:extLst>
            </p:cNvPr>
            <p:cNvGrpSpPr/>
            <p:nvPr/>
          </p:nvGrpSpPr>
          <p:grpSpPr>
            <a:xfrm>
              <a:off x="7352200" y="1287056"/>
              <a:ext cx="1269554" cy="1455525"/>
              <a:chOff x="237177" y="1129032"/>
              <a:chExt cx="1269554" cy="1455525"/>
            </a:xfrm>
          </p:grpSpPr>
          <p:pic>
            <p:nvPicPr>
              <p:cNvPr id="119" name="Picture 118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A6C91BE5-8ABE-4E3B-25FD-311A902063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74750" b="84401" l="2480" r="9156"/>
                        </a14:imgEffect>
                      </a14:imgLayer>
                    </a14:imgProps>
                  </a:ext>
                </a:extLst>
              </a:blip>
              <a:srcRect l="1646" t="73544" r="90009" b="14393"/>
              <a:stretch/>
            </p:blipFill>
            <p:spPr>
              <a:xfrm>
                <a:off x="237177" y="1129032"/>
                <a:ext cx="1005394" cy="854333"/>
              </a:xfrm>
              <a:prstGeom prst="rect">
                <a:avLst/>
              </a:prstGeom>
            </p:spPr>
          </p:pic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BDF928F6-7B9C-C1DF-BA33-2246ABAAA3AF}"/>
                  </a:ext>
                </a:extLst>
              </p:cNvPr>
              <p:cNvSpPr txBox="1"/>
              <p:nvPr/>
            </p:nvSpPr>
            <p:spPr>
              <a:xfrm>
                <a:off x="273533" y="1938226"/>
                <a:ext cx="12331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Dementia organisation/ </a:t>
                </a:r>
              </a:p>
              <a:p>
                <a:r>
                  <a:rPr lang="en-GB" sz="1200" b="1" dirty="0"/>
                  <a:t>Social Prescriber</a:t>
                </a:r>
              </a:p>
            </p:txBody>
          </p:sp>
        </p:grp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75F503C-7657-6052-5A12-6900FAB78E85}"/>
              </a:ext>
            </a:extLst>
          </p:cNvPr>
          <p:cNvGrpSpPr/>
          <p:nvPr/>
        </p:nvGrpSpPr>
        <p:grpSpPr>
          <a:xfrm>
            <a:off x="9789115" y="2307462"/>
            <a:ext cx="2413016" cy="1432684"/>
            <a:chOff x="9789115" y="2307462"/>
            <a:chExt cx="2413016" cy="1432684"/>
          </a:xfrm>
        </p:grpSpPr>
        <p:sp>
          <p:nvSpPr>
            <p:cNvPr id="63" name="Arrow: Up-Down 62">
              <a:extLst>
                <a:ext uri="{FF2B5EF4-FFF2-40B4-BE49-F238E27FC236}">
                  <a16:creationId xmlns:a16="http://schemas.microsoft.com/office/drawing/2014/main" id="{20823372-1953-6558-A3AC-81CAB6061228}"/>
                </a:ext>
              </a:extLst>
            </p:cNvPr>
            <p:cNvSpPr/>
            <p:nvPr/>
          </p:nvSpPr>
          <p:spPr>
            <a:xfrm rot="5400000">
              <a:off x="10767539" y="2773012"/>
              <a:ext cx="235325" cy="404191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1B1D63CC-1F5E-0450-2132-C5D6F0130648}"/>
                </a:ext>
              </a:extLst>
            </p:cNvPr>
            <p:cNvGrpSpPr/>
            <p:nvPr/>
          </p:nvGrpSpPr>
          <p:grpSpPr>
            <a:xfrm>
              <a:off x="9789115" y="2412068"/>
              <a:ext cx="914400" cy="1262708"/>
              <a:chOff x="-33361" y="5179074"/>
              <a:chExt cx="914400" cy="1262708"/>
            </a:xfrm>
          </p:grpSpPr>
          <p:pic>
            <p:nvPicPr>
              <p:cNvPr id="101" name="Graphic 100" descr="User with solid fill">
                <a:extLst>
                  <a:ext uri="{FF2B5EF4-FFF2-40B4-BE49-F238E27FC236}">
                    <a16:creationId xmlns:a16="http://schemas.microsoft.com/office/drawing/2014/main" id="{C18CFFFD-220B-1BBC-23FB-97D46C70D5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-33361" y="517907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C30F4761-9D7C-0000-F898-A1D8D63C0D17}"/>
                  </a:ext>
                </a:extLst>
              </p:cNvPr>
              <p:cNvSpPr txBox="1"/>
              <p:nvPr/>
            </p:nvSpPr>
            <p:spPr>
              <a:xfrm>
                <a:off x="14087" y="5980117"/>
                <a:ext cx="8466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Wellbeing mentor</a:t>
                </a:r>
              </a:p>
            </p:txBody>
          </p:sp>
        </p:grpSp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505F349A-C16B-78A9-2FE2-349FEE398A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1153528" y="2307462"/>
              <a:ext cx="1048603" cy="14326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9726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1A490-A461-09F2-6A6D-2B46C423A38F}"/>
              </a:ext>
            </a:extLst>
          </p:cNvPr>
          <p:cNvSpPr txBox="1"/>
          <p:nvPr/>
        </p:nvSpPr>
        <p:spPr>
          <a:xfrm>
            <a:off x="323512" y="289612"/>
            <a:ext cx="3420852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200" b="1"/>
              <a:t>Accessing the</a:t>
            </a:r>
            <a:endParaRPr lang="en-GB" sz="3200" b="1" dirty="0"/>
          </a:p>
          <a:p>
            <a:r>
              <a:rPr lang="en-GB" sz="3200" b="1" dirty="0"/>
              <a:t>I-Can-Do Service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BE1F6E-5880-BD1A-BCBB-7ADB6BBC966F}"/>
              </a:ext>
            </a:extLst>
          </p:cNvPr>
          <p:cNvGrpSpPr/>
          <p:nvPr/>
        </p:nvGrpSpPr>
        <p:grpSpPr>
          <a:xfrm>
            <a:off x="597018" y="1669733"/>
            <a:ext cx="1968116" cy="3872903"/>
            <a:chOff x="569309" y="1909878"/>
            <a:chExt cx="1968116" cy="387290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42514F0-68A6-1BB1-EF8D-4344C53CF0F6}"/>
                </a:ext>
              </a:extLst>
            </p:cNvPr>
            <p:cNvGrpSpPr/>
            <p:nvPr/>
          </p:nvGrpSpPr>
          <p:grpSpPr>
            <a:xfrm>
              <a:off x="764384" y="1909878"/>
              <a:ext cx="1269554" cy="1455525"/>
              <a:chOff x="237177" y="1129032"/>
              <a:chExt cx="1269554" cy="1455525"/>
            </a:xfrm>
          </p:grpSpPr>
          <p:pic>
            <p:nvPicPr>
              <p:cNvPr id="13" name="Picture 12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EF8CAE32-69D6-BCD8-A98D-DCF146E2CC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74750" b="84401" l="2480" r="9156"/>
                        </a14:imgEffect>
                      </a14:imgLayer>
                    </a14:imgProps>
                  </a:ext>
                </a:extLst>
              </a:blip>
              <a:srcRect l="1646" t="73544" r="90009" b="14393"/>
              <a:stretch/>
            </p:blipFill>
            <p:spPr>
              <a:xfrm>
                <a:off x="237177" y="1129032"/>
                <a:ext cx="1005394" cy="854333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BB157B3-3B10-7BEF-FDF0-97840563378F}"/>
                  </a:ext>
                </a:extLst>
              </p:cNvPr>
              <p:cNvSpPr txBox="1"/>
              <p:nvPr/>
            </p:nvSpPr>
            <p:spPr>
              <a:xfrm>
                <a:off x="273533" y="1938226"/>
                <a:ext cx="12331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Dementia organisation/ </a:t>
                </a:r>
              </a:p>
              <a:p>
                <a:r>
                  <a:rPr lang="en-GB" sz="1200" b="1" dirty="0"/>
                  <a:t>Social Prescriber</a:t>
                </a:r>
              </a:p>
            </p:txBody>
          </p:sp>
        </p:grpSp>
        <p:sp>
          <p:nvSpPr>
            <p:cNvPr id="5" name="Arrow: Up-Down 4">
              <a:extLst>
                <a:ext uri="{FF2B5EF4-FFF2-40B4-BE49-F238E27FC236}">
                  <a16:creationId xmlns:a16="http://schemas.microsoft.com/office/drawing/2014/main" id="{9B5EA18E-DA60-C839-4AF2-C2E5C829F7C4}"/>
                </a:ext>
              </a:extLst>
            </p:cNvPr>
            <p:cNvSpPr/>
            <p:nvPr/>
          </p:nvSpPr>
          <p:spPr>
            <a:xfrm>
              <a:off x="1083181" y="3619578"/>
              <a:ext cx="304800" cy="569259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53049C-7961-F047-0918-2563B1DE1DEA}"/>
                </a:ext>
              </a:extLst>
            </p:cNvPr>
            <p:cNvGrpSpPr/>
            <p:nvPr/>
          </p:nvGrpSpPr>
          <p:grpSpPr>
            <a:xfrm>
              <a:off x="569309" y="4395212"/>
              <a:ext cx="1052022" cy="1387569"/>
              <a:chOff x="79548" y="3495461"/>
              <a:chExt cx="1052022" cy="1387569"/>
            </a:xfrm>
          </p:grpSpPr>
          <p:pic>
            <p:nvPicPr>
              <p:cNvPr id="11" name="Graphic 10" descr="User with solid fill">
                <a:extLst>
                  <a:ext uri="{FF2B5EF4-FFF2-40B4-BE49-F238E27FC236}">
                    <a16:creationId xmlns:a16="http://schemas.microsoft.com/office/drawing/2014/main" id="{36687E66-DC4D-903F-3017-9AF03231ED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79548" y="349546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39FBDB-5B6B-DA1F-39E3-081192AFC403}"/>
                  </a:ext>
                </a:extLst>
              </p:cNvPr>
              <p:cNvSpPr txBox="1"/>
              <p:nvPr/>
            </p:nvSpPr>
            <p:spPr>
              <a:xfrm>
                <a:off x="174120" y="4236699"/>
                <a:ext cx="957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Person living with dementia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DC0AD32-A6AA-8475-9928-B61285CF0B4F}"/>
                </a:ext>
              </a:extLst>
            </p:cNvPr>
            <p:cNvGrpSpPr/>
            <p:nvPr/>
          </p:nvGrpSpPr>
          <p:grpSpPr>
            <a:xfrm>
              <a:off x="1623025" y="4395212"/>
              <a:ext cx="914400" cy="1077410"/>
              <a:chOff x="1288948" y="3343077"/>
              <a:chExt cx="914400" cy="1077410"/>
            </a:xfrm>
          </p:grpSpPr>
          <p:pic>
            <p:nvPicPr>
              <p:cNvPr id="9" name="Graphic 8" descr="User with solid fill">
                <a:extLst>
                  <a:ext uri="{FF2B5EF4-FFF2-40B4-BE49-F238E27FC236}">
                    <a16:creationId xmlns:a16="http://schemas.microsoft.com/office/drawing/2014/main" id="{FEAC2CD4-BDBC-8298-C899-A72978BB83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288948" y="334307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816E07-194B-B8C2-693F-98C66B6E85FD}"/>
                  </a:ext>
                </a:extLst>
              </p:cNvPr>
              <p:cNvSpPr txBox="1"/>
              <p:nvPr/>
            </p:nvSpPr>
            <p:spPr>
              <a:xfrm>
                <a:off x="1439667" y="4112710"/>
                <a:ext cx="6302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/>
                  <a:t>Carer</a:t>
                </a:r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017632F-CFFA-0F4B-6633-70D9DC8E3E12}"/>
              </a:ext>
            </a:extLst>
          </p:cNvPr>
          <p:cNvSpPr txBox="1"/>
          <p:nvPr/>
        </p:nvSpPr>
        <p:spPr>
          <a:xfrm>
            <a:off x="3537527" y="558438"/>
            <a:ext cx="854363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How to engage people with dementia into the Service </a:t>
            </a:r>
          </a:p>
          <a:p>
            <a:endParaRPr lang="en-GB" dirty="0"/>
          </a:p>
          <a:p>
            <a:r>
              <a:rPr lang="en-GB" dirty="0"/>
              <a:t>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Memory loss adviser/ dementia support workers (DO) offer information about the service that are considered as beneficial to people with dementia (</a:t>
            </a:r>
            <a:r>
              <a:rPr lang="en-GB" dirty="0" err="1"/>
              <a:t>PwD</a:t>
            </a:r>
            <a:r>
              <a:rPr lang="en-GB" dirty="0"/>
              <a:t>) and carers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Communication between DO and </a:t>
            </a:r>
            <a:r>
              <a:rPr lang="en-GB" dirty="0" err="1"/>
              <a:t>PwD</a:t>
            </a:r>
            <a:r>
              <a:rPr lang="en-GB" dirty="0"/>
              <a:t>/ carers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Face to face meeting in hub meeting ((</a:t>
            </a:r>
            <a:r>
              <a:rPr lang="en-GB" dirty="0" err="1"/>
              <a:t>PwD</a:t>
            </a:r>
            <a:r>
              <a:rPr lang="en-GB" dirty="0"/>
              <a:t>/ carers)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Phone conversation (</a:t>
            </a:r>
            <a:r>
              <a:rPr lang="en-GB" dirty="0" err="1"/>
              <a:t>PwD</a:t>
            </a:r>
            <a:r>
              <a:rPr lang="en-GB" dirty="0"/>
              <a:t>/ carers)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Email (Carers)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Other sources that </a:t>
            </a:r>
            <a:r>
              <a:rPr lang="en-GB" dirty="0" err="1"/>
              <a:t>PwD</a:t>
            </a:r>
            <a:r>
              <a:rPr lang="en-GB" dirty="0"/>
              <a:t>/ Carer can learn about service available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From internet (dementia organisation website)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Through different activities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PwD</a:t>
            </a:r>
            <a:r>
              <a:rPr lang="en-GB" dirty="0"/>
              <a:t>/ carers take the information and decide to participate or not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Things to be considered to adopt the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PwD</a:t>
            </a:r>
            <a:r>
              <a:rPr lang="en-GB" dirty="0"/>
              <a:t> &amp; carer: Variety of activities available, transportation, safety (participation without the support from carer), incentive to volunteer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DO: Monitoring/ safeguarding responsibility, volunteering environment, workload of the dementia support workers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803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F12566-EC52-9C5B-274D-89EFA11A37D4}"/>
              </a:ext>
            </a:extLst>
          </p:cNvPr>
          <p:cNvGrpSpPr/>
          <p:nvPr/>
        </p:nvGrpSpPr>
        <p:grpSpPr>
          <a:xfrm>
            <a:off x="478187" y="2023745"/>
            <a:ext cx="3375690" cy="3384949"/>
            <a:chOff x="2322949" y="1501816"/>
            <a:chExt cx="3375690" cy="338494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A918E5C-AD7E-A9B3-8443-611B5E628550}"/>
                </a:ext>
              </a:extLst>
            </p:cNvPr>
            <p:cNvGrpSpPr/>
            <p:nvPr/>
          </p:nvGrpSpPr>
          <p:grpSpPr>
            <a:xfrm>
              <a:off x="3213307" y="3418011"/>
              <a:ext cx="1073504" cy="1468754"/>
              <a:chOff x="3176217" y="3955119"/>
              <a:chExt cx="1073504" cy="1468754"/>
            </a:xfrm>
          </p:grpSpPr>
          <p:pic>
            <p:nvPicPr>
              <p:cNvPr id="16" name="Picture 15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B46EFCDD-17D5-C2FC-6984-08E729EE35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53539" b="63551" l="2480" r="9156"/>
                        </a14:imgEffect>
                      </a14:imgLayer>
                    </a14:imgProps>
                  </a:ext>
                </a:extLst>
              </a:blip>
              <a:srcRect l="1646" t="52288" r="90009" b="35198"/>
              <a:stretch/>
            </p:blipFill>
            <p:spPr>
              <a:xfrm>
                <a:off x="3176217" y="3955119"/>
                <a:ext cx="1005394" cy="886214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E828E3F-3189-2461-07FE-8311A42963A4}"/>
                  </a:ext>
                </a:extLst>
              </p:cNvPr>
              <p:cNvSpPr txBox="1"/>
              <p:nvPr/>
            </p:nvSpPr>
            <p:spPr>
              <a:xfrm>
                <a:off x="3206473" y="4777542"/>
                <a:ext cx="10432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Community Volunteering Service</a:t>
                </a:r>
              </a:p>
            </p:txBody>
          </p:sp>
        </p:grpSp>
        <p:sp>
          <p:nvSpPr>
            <p:cNvPr id="4" name="Arrow: Up-Down 3">
              <a:extLst>
                <a:ext uri="{FF2B5EF4-FFF2-40B4-BE49-F238E27FC236}">
                  <a16:creationId xmlns:a16="http://schemas.microsoft.com/office/drawing/2014/main" id="{D1274D56-92D0-8DF5-004B-97C9930227CE}"/>
                </a:ext>
              </a:extLst>
            </p:cNvPr>
            <p:cNvSpPr/>
            <p:nvPr/>
          </p:nvSpPr>
          <p:spPr>
            <a:xfrm rot="2286177">
              <a:off x="4203108" y="2874442"/>
              <a:ext cx="304800" cy="569259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Arrow: Up-Down 4">
              <a:extLst>
                <a:ext uri="{FF2B5EF4-FFF2-40B4-BE49-F238E27FC236}">
                  <a16:creationId xmlns:a16="http://schemas.microsoft.com/office/drawing/2014/main" id="{A3F68546-0750-D986-9CC7-05AB89D643F4}"/>
                </a:ext>
              </a:extLst>
            </p:cNvPr>
            <p:cNvSpPr/>
            <p:nvPr/>
          </p:nvSpPr>
          <p:spPr>
            <a:xfrm rot="18718418">
              <a:off x="3026837" y="2874444"/>
              <a:ext cx="304800" cy="569259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Arrow: Up-Down 5">
              <a:extLst>
                <a:ext uri="{FF2B5EF4-FFF2-40B4-BE49-F238E27FC236}">
                  <a16:creationId xmlns:a16="http://schemas.microsoft.com/office/drawing/2014/main" id="{BD516A0B-D0C7-5A77-5BF3-AD47A9FD7ACB}"/>
                </a:ext>
              </a:extLst>
            </p:cNvPr>
            <p:cNvSpPr/>
            <p:nvPr/>
          </p:nvSpPr>
          <p:spPr>
            <a:xfrm rot="5400000">
              <a:off x="3457340" y="2007174"/>
              <a:ext cx="304800" cy="569259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8E43DA8-F2D0-6105-FE62-C7F15C1B68A3}"/>
                </a:ext>
              </a:extLst>
            </p:cNvPr>
            <p:cNvGrpSpPr/>
            <p:nvPr/>
          </p:nvGrpSpPr>
          <p:grpSpPr>
            <a:xfrm>
              <a:off x="2322949" y="1514514"/>
              <a:ext cx="914400" cy="1262708"/>
              <a:chOff x="-33361" y="5179074"/>
              <a:chExt cx="914400" cy="1262708"/>
            </a:xfrm>
          </p:grpSpPr>
          <p:pic>
            <p:nvPicPr>
              <p:cNvPr id="14" name="Graphic 13" descr="User with solid fill">
                <a:extLst>
                  <a:ext uri="{FF2B5EF4-FFF2-40B4-BE49-F238E27FC236}">
                    <a16:creationId xmlns:a16="http://schemas.microsoft.com/office/drawing/2014/main" id="{10894984-CABC-86DB-7199-BB112892CF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-33361" y="517907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E602646-073D-AFCE-27E7-171D8C82EC55}"/>
                  </a:ext>
                </a:extLst>
              </p:cNvPr>
              <p:cNvSpPr txBox="1"/>
              <p:nvPr/>
            </p:nvSpPr>
            <p:spPr>
              <a:xfrm>
                <a:off x="14087" y="5980117"/>
                <a:ext cx="8466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Wellbeing mentor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5FEF745-9CA8-478A-34F5-D477407206D0}"/>
                </a:ext>
              </a:extLst>
            </p:cNvPr>
            <p:cNvGrpSpPr/>
            <p:nvPr/>
          </p:nvGrpSpPr>
          <p:grpSpPr>
            <a:xfrm>
              <a:off x="3944661" y="1501816"/>
              <a:ext cx="1052022" cy="1387569"/>
              <a:chOff x="79548" y="3495461"/>
              <a:chExt cx="1052022" cy="1387569"/>
            </a:xfrm>
          </p:grpSpPr>
          <p:pic>
            <p:nvPicPr>
              <p:cNvPr id="12" name="Graphic 11" descr="User with solid fill">
                <a:extLst>
                  <a:ext uri="{FF2B5EF4-FFF2-40B4-BE49-F238E27FC236}">
                    <a16:creationId xmlns:a16="http://schemas.microsoft.com/office/drawing/2014/main" id="{9BD38103-DEE9-5E0E-654D-E224AC40EB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9548" y="349546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B074142-7107-9B1A-8FF4-DDD16F14FC9F}"/>
                  </a:ext>
                </a:extLst>
              </p:cNvPr>
              <p:cNvSpPr txBox="1"/>
              <p:nvPr/>
            </p:nvSpPr>
            <p:spPr>
              <a:xfrm>
                <a:off x="174120" y="4236699"/>
                <a:ext cx="957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Person living with dementia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F22D6C2-F489-0271-4C02-313D5C09E489}"/>
                </a:ext>
              </a:extLst>
            </p:cNvPr>
            <p:cNvGrpSpPr/>
            <p:nvPr/>
          </p:nvGrpSpPr>
          <p:grpSpPr>
            <a:xfrm>
              <a:off x="4784239" y="1689444"/>
              <a:ext cx="914400" cy="1077410"/>
              <a:chOff x="1288948" y="3343077"/>
              <a:chExt cx="914400" cy="1077410"/>
            </a:xfrm>
          </p:grpSpPr>
          <p:pic>
            <p:nvPicPr>
              <p:cNvPr id="10" name="Graphic 9" descr="User with solid fill">
                <a:extLst>
                  <a:ext uri="{FF2B5EF4-FFF2-40B4-BE49-F238E27FC236}">
                    <a16:creationId xmlns:a16="http://schemas.microsoft.com/office/drawing/2014/main" id="{D242399A-38CA-9110-959A-9872BC7ADA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1288948" y="334307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A235A6E-9B4F-F8D0-968C-AF26299703F1}"/>
                  </a:ext>
                </a:extLst>
              </p:cNvPr>
              <p:cNvSpPr txBox="1"/>
              <p:nvPr/>
            </p:nvSpPr>
            <p:spPr>
              <a:xfrm>
                <a:off x="1439667" y="4112710"/>
                <a:ext cx="6302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/>
                  <a:t>Carer</a:t>
                </a:r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5A605B9-2F19-BC68-5B2A-A1319D83B192}"/>
              </a:ext>
            </a:extLst>
          </p:cNvPr>
          <p:cNvSpPr txBox="1"/>
          <p:nvPr/>
        </p:nvSpPr>
        <p:spPr>
          <a:xfrm>
            <a:off x="478187" y="479777"/>
            <a:ext cx="337569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200" b="1" dirty="0"/>
              <a:t>Wellbeing mentor sessions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0CFC68-F42D-E35D-ED1E-F8418281191A}"/>
              </a:ext>
            </a:extLst>
          </p:cNvPr>
          <p:cNvSpPr txBox="1"/>
          <p:nvPr/>
        </p:nvSpPr>
        <p:spPr>
          <a:xfrm>
            <a:off x="4166438" y="479777"/>
            <a:ext cx="783159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Who is eligible to deliver the session? dementia support worker, social prescriber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What support required? Booklet and training (dementia awareness training)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What information needed for transfer of information:</a:t>
            </a:r>
          </a:p>
          <a:p>
            <a:pPr lvl="1"/>
            <a:r>
              <a:rPr lang="en-GB" dirty="0"/>
              <a:t>Contact, emergency contact of </a:t>
            </a:r>
            <a:r>
              <a:rPr lang="en-GB" dirty="0" err="1"/>
              <a:t>PwD</a:t>
            </a:r>
            <a:r>
              <a:rPr lang="en-GB" dirty="0"/>
              <a:t>, things that required attention </a:t>
            </a:r>
            <a:r>
              <a:rPr lang="en-GB" dirty="0" err="1"/>
              <a:t>e.g</a:t>
            </a:r>
            <a:r>
              <a:rPr lang="en-GB" dirty="0"/>
              <a:t> health condition.</a:t>
            </a:r>
          </a:p>
          <a:p>
            <a:endParaRPr lang="en-GB" dirty="0"/>
          </a:p>
          <a:p>
            <a:r>
              <a:rPr lang="en-GB" dirty="0"/>
              <a:t>Role of community volunteering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Explore the </a:t>
            </a:r>
            <a:r>
              <a:rPr lang="en-GB" dirty="0" err="1"/>
              <a:t>PwD’s</a:t>
            </a:r>
            <a:r>
              <a:rPr lang="en-GB" dirty="0"/>
              <a:t> interest and needs through face-to-face 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Matching </a:t>
            </a:r>
            <a:r>
              <a:rPr lang="en-GB" dirty="0" err="1"/>
              <a:t>PwD</a:t>
            </a:r>
            <a:r>
              <a:rPr lang="en-GB" dirty="0"/>
              <a:t> with potential volunteering opportunities and interest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potential volunteering opportunities and interest group from CVS portal and CVS coordinator</a:t>
            </a:r>
          </a:p>
          <a:p>
            <a:endParaRPr lang="en-GB" dirty="0"/>
          </a:p>
          <a:p>
            <a:r>
              <a:rPr lang="en-GB" dirty="0"/>
              <a:t>Current information sharing method: email, phone call</a:t>
            </a:r>
          </a:p>
          <a:p>
            <a:endParaRPr lang="en-GB" dirty="0"/>
          </a:p>
          <a:p>
            <a:r>
              <a:rPr lang="en-GB" dirty="0"/>
              <a:t>Other insights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Record </a:t>
            </a:r>
            <a:r>
              <a:rPr lang="en-GB" dirty="0" err="1"/>
              <a:t>PwD’s</a:t>
            </a:r>
            <a:r>
              <a:rPr lang="en-GB" dirty="0"/>
              <a:t> feeling through emoji and 1 to 10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Reminder for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</a:t>
            </a:r>
            <a:r>
              <a:rPr lang="en-GB" dirty="0" err="1"/>
              <a:t>PwD</a:t>
            </a:r>
            <a:r>
              <a:rPr lang="en-GB" dirty="0"/>
              <a:t> to give consent for sharing information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to ensure information governance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Integration to current system used (E.g. Charity log, System One, EMIS, CRM)</a:t>
            </a:r>
          </a:p>
        </p:txBody>
      </p:sp>
    </p:spTree>
    <p:extLst>
      <p:ext uri="{BB962C8B-B14F-4D97-AF65-F5344CB8AC3E}">
        <p14:creationId xmlns:p14="http://schemas.microsoft.com/office/powerpoint/2010/main" val="3698760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0228E1-DE62-2FED-CA51-544BD9870933}"/>
              </a:ext>
            </a:extLst>
          </p:cNvPr>
          <p:cNvSpPr txBox="1"/>
          <p:nvPr/>
        </p:nvSpPr>
        <p:spPr>
          <a:xfrm>
            <a:off x="385390" y="276512"/>
            <a:ext cx="306852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200" b="1" dirty="0"/>
              <a:t>Volunteering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C5835F-FAE2-379D-D295-AB3913CB813A}"/>
              </a:ext>
            </a:extLst>
          </p:cNvPr>
          <p:cNvGrpSpPr/>
          <p:nvPr/>
        </p:nvGrpSpPr>
        <p:grpSpPr>
          <a:xfrm>
            <a:off x="224714" y="1076066"/>
            <a:ext cx="3549234" cy="5341164"/>
            <a:chOff x="6090449" y="1028666"/>
            <a:chExt cx="3549234" cy="534116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D45A647-6D4B-3F8E-F54F-9E2E7CE8B133}"/>
                </a:ext>
              </a:extLst>
            </p:cNvPr>
            <p:cNvGrpSpPr/>
            <p:nvPr/>
          </p:nvGrpSpPr>
          <p:grpSpPr>
            <a:xfrm>
              <a:off x="6897717" y="2976404"/>
              <a:ext cx="2289998" cy="1463309"/>
              <a:chOff x="7492470" y="1505247"/>
              <a:chExt cx="2289998" cy="1463309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BE7717B7-FEC6-510B-39A8-F239718A293F}"/>
                  </a:ext>
                </a:extLst>
              </p:cNvPr>
              <p:cNvGrpSpPr/>
              <p:nvPr/>
            </p:nvGrpSpPr>
            <p:grpSpPr>
              <a:xfrm>
                <a:off x="8521001" y="1505247"/>
                <a:ext cx="1261467" cy="1081044"/>
                <a:chOff x="8805025" y="1916725"/>
                <a:chExt cx="1261467" cy="1081044"/>
              </a:xfrm>
            </p:grpSpPr>
            <p:pic>
              <p:nvPicPr>
                <p:cNvPr id="25" name="Graphic 24" descr="User with solid fill">
                  <a:extLst>
                    <a:ext uri="{FF2B5EF4-FFF2-40B4-BE49-F238E27FC236}">
                      <a16:creationId xmlns:a16="http://schemas.microsoft.com/office/drawing/2014/main" id="{E0353ED8-4578-2A00-60EE-4E97628693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3730" y="1916725"/>
                  <a:ext cx="914400" cy="914400"/>
                </a:xfrm>
                <a:prstGeom prst="rect">
                  <a:avLst/>
                </a:prstGeom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96544DD-2C85-E74E-5A38-EED9102956CF}"/>
                    </a:ext>
                  </a:extLst>
                </p:cNvPr>
                <p:cNvSpPr txBox="1"/>
                <p:nvPr/>
              </p:nvSpPr>
              <p:spPr>
                <a:xfrm>
                  <a:off x="8805025" y="2720770"/>
                  <a:ext cx="126146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/>
                    <a:t>Volunteer buddy</a:t>
                  </a:r>
                </a:p>
              </p:txBody>
            </p:sp>
          </p:grpSp>
          <p:sp>
            <p:nvSpPr>
              <p:cNvPr id="22" name="Arrow: Up-Down 21">
                <a:extLst>
                  <a:ext uri="{FF2B5EF4-FFF2-40B4-BE49-F238E27FC236}">
                    <a16:creationId xmlns:a16="http://schemas.microsoft.com/office/drawing/2014/main" id="{47F6612B-5B3A-EAEE-8EFC-1D151743E02F}"/>
                  </a:ext>
                </a:extLst>
              </p:cNvPr>
              <p:cNvSpPr/>
              <p:nvPr/>
            </p:nvSpPr>
            <p:spPr>
              <a:xfrm rot="5400000">
                <a:off x="8200464" y="1752530"/>
                <a:ext cx="304800" cy="569259"/>
              </a:xfrm>
              <a:prstGeom prst="upDownArrow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Arrow: Up-Down 22">
                <a:extLst>
                  <a:ext uri="{FF2B5EF4-FFF2-40B4-BE49-F238E27FC236}">
                    <a16:creationId xmlns:a16="http://schemas.microsoft.com/office/drawing/2014/main" id="{CAD9C761-CD81-087B-1DC0-5519F081B8C8}"/>
                  </a:ext>
                </a:extLst>
              </p:cNvPr>
              <p:cNvSpPr/>
              <p:nvPr/>
            </p:nvSpPr>
            <p:spPr>
              <a:xfrm rot="2774637">
                <a:off x="8746051" y="2520868"/>
                <a:ext cx="304800" cy="569259"/>
              </a:xfrm>
              <a:prstGeom prst="upDownArrow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Arrow: Up-Down 23">
                <a:extLst>
                  <a:ext uri="{FF2B5EF4-FFF2-40B4-BE49-F238E27FC236}">
                    <a16:creationId xmlns:a16="http://schemas.microsoft.com/office/drawing/2014/main" id="{1D9A4313-E051-9B43-E6B3-37BDE4A74CE8}"/>
                  </a:ext>
                </a:extLst>
              </p:cNvPr>
              <p:cNvSpPr/>
              <p:nvPr/>
            </p:nvSpPr>
            <p:spPr>
              <a:xfrm rot="18504897">
                <a:off x="7624700" y="2531526"/>
                <a:ext cx="304800" cy="569259"/>
              </a:xfrm>
              <a:prstGeom prst="upDownArrow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A12D274-0641-4A9E-33FE-7F04B13A56FA}"/>
                </a:ext>
              </a:extLst>
            </p:cNvPr>
            <p:cNvSpPr/>
            <p:nvPr/>
          </p:nvSpPr>
          <p:spPr>
            <a:xfrm>
              <a:off x="6090449" y="1028666"/>
              <a:ext cx="3549234" cy="53411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916128C-11F3-2C6F-E47A-B75DA6EAC715}"/>
                </a:ext>
              </a:extLst>
            </p:cNvPr>
            <p:cNvGrpSpPr/>
            <p:nvPr/>
          </p:nvGrpSpPr>
          <p:grpSpPr>
            <a:xfrm>
              <a:off x="7075312" y="4450850"/>
              <a:ext cx="1073504" cy="1284088"/>
              <a:chOff x="3176217" y="3955119"/>
              <a:chExt cx="1073504" cy="1284088"/>
            </a:xfrm>
          </p:grpSpPr>
          <p:pic>
            <p:nvPicPr>
              <p:cNvPr id="19" name="Picture 18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8A9B4E77-5C43-1D67-47B4-371C201795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53539" b="63551" l="2480" r="9156"/>
                        </a14:imgEffect>
                      </a14:imgLayer>
                    </a14:imgProps>
                  </a:ext>
                </a:extLst>
              </a:blip>
              <a:srcRect l="1646" t="52288" r="90009" b="35198"/>
              <a:stretch/>
            </p:blipFill>
            <p:spPr>
              <a:xfrm>
                <a:off x="3176217" y="3955119"/>
                <a:ext cx="1005394" cy="886214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AC6181F-003B-BDA3-92B2-F4348A11CF45}"/>
                  </a:ext>
                </a:extLst>
              </p:cNvPr>
              <p:cNvSpPr txBox="1"/>
              <p:nvPr/>
            </p:nvSpPr>
            <p:spPr>
              <a:xfrm>
                <a:off x="3206473" y="4777542"/>
                <a:ext cx="10432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Volunteer</a:t>
                </a:r>
              </a:p>
              <a:p>
                <a:r>
                  <a:rPr lang="en-GB" sz="1200" b="1" dirty="0"/>
                  <a:t>Organisation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C86433B-C7A4-D463-5070-CDB920A8763A}"/>
                </a:ext>
              </a:extLst>
            </p:cNvPr>
            <p:cNvGrpSpPr/>
            <p:nvPr/>
          </p:nvGrpSpPr>
          <p:grpSpPr>
            <a:xfrm>
              <a:off x="6485048" y="1465776"/>
              <a:ext cx="914400" cy="1262708"/>
              <a:chOff x="-33361" y="5179074"/>
              <a:chExt cx="914400" cy="1262708"/>
            </a:xfrm>
          </p:grpSpPr>
          <p:pic>
            <p:nvPicPr>
              <p:cNvPr id="17" name="Graphic 16" descr="User with solid fill">
                <a:extLst>
                  <a:ext uri="{FF2B5EF4-FFF2-40B4-BE49-F238E27FC236}">
                    <a16:creationId xmlns:a16="http://schemas.microsoft.com/office/drawing/2014/main" id="{C2D54575-5577-D309-CEB6-48D42EBDDA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-33361" y="517907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0721A74-2A2E-253D-2E6A-56BEF1DD45BB}"/>
                  </a:ext>
                </a:extLst>
              </p:cNvPr>
              <p:cNvSpPr txBox="1"/>
              <p:nvPr/>
            </p:nvSpPr>
            <p:spPr>
              <a:xfrm>
                <a:off x="14087" y="5980117"/>
                <a:ext cx="8466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Wellbeing mentor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A1C142C-6B5A-3B28-C006-EC050F8394F6}"/>
                </a:ext>
              </a:extLst>
            </p:cNvPr>
            <p:cNvGrpSpPr/>
            <p:nvPr/>
          </p:nvGrpSpPr>
          <p:grpSpPr>
            <a:xfrm>
              <a:off x="6545673" y="2630469"/>
              <a:ext cx="1052022" cy="1387569"/>
              <a:chOff x="79548" y="3495461"/>
              <a:chExt cx="1052022" cy="1387569"/>
            </a:xfrm>
          </p:grpSpPr>
          <p:pic>
            <p:nvPicPr>
              <p:cNvPr id="15" name="Graphic 14" descr="User with solid fill">
                <a:extLst>
                  <a:ext uri="{FF2B5EF4-FFF2-40B4-BE49-F238E27FC236}">
                    <a16:creationId xmlns:a16="http://schemas.microsoft.com/office/drawing/2014/main" id="{F76311FE-6FAB-75F7-5ACF-269916ED07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9548" y="349546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070D1C7-AC3F-2160-9BA8-536D00D6B996}"/>
                  </a:ext>
                </a:extLst>
              </p:cNvPr>
              <p:cNvSpPr txBox="1"/>
              <p:nvPr/>
            </p:nvSpPr>
            <p:spPr>
              <a:xfrm>
                <a:off x="174120" y="4236699"/>
                <a:ext cx="957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Person living with dementia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96C7854-CE03-56AA-0B38-A1DA9FD32E09}"/>
                </a:ext>
              </a:extLst>
            </p:cNvPr>
            <p:cNvGrpSpPr/>
            <p:nvPr/>
          </p:nvGrpSpPr>
          <p:grpSpPr>
            <a:xfrm>
              <a:off x="8283934" y="4159580"/>
              <a:ext cx="1073504" cy="1468754"/>
              <a:chOff x="3176217" y="3955119"/>
              <a:chExt cx="1073504" cy="1468754"/>
            </a:xfrm>
          </p:grpSpPr>
          <p:pic>
            <p:nvPicPr>
              <p:cNvPr id="13" name="Picture 12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CFBE6C11-0A71-0161-6459-7EB30C875A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53539" b="63551" l="2480" r="9156"/>
                        </a14:imgEffect>
                      </a14:imgLayer>
                    </a14:imgProps>
                  </a:ext>
                </a:extLst>
              </a:blip>
              <a:srcRect l="1646" t="52288" r="90009" b="35198"/>
              <a:stretch/>
            </p:blipFill>
            <p:spPr>
              <a:xfrm>
                <a:off x="3176217" y="3955119"/>
                <a:ext cx="1005394" cy="886214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67F425A-675E-9B1B-63A2-95FBA4D62EEB}"/>
                  </a:ext>
                </a:extLst>
              </p:cNvPr>
              <p:cNvSpPr txBox="1"/>
              <p:nvPr/>
            </p:nvSpPr>
            <p:spPr>
              <a:xfrm>
                <a:off x="3206473" y="4777542"/>
                <a:ext cx="10432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Community Volunteering Service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C1FFB8E-DCB4-E5C4-7434-D5D48C21122D}"/>
                </a:ext>
              </a:extLst>
            </p:cNvPr>
            <p:cNvGrpSpPr/>
            <p:nvPr/>
          </p:nvGrpSpPr>
          <p:grpSpPr>
            <a:xfrm>
              <a:off x="7352200" y="1287056"/>
              <a:ext cx="1269554" cy="1455525"/>
              <a:chOff x="237177" y="1129032"/>
              <a:chExt cx="1269554" cy="1455525"/>
            </a:xfrm>
          </p:grpSpPr>
          <p:pic>
            <p:nvPicPr>
              <p:cNvPr id="11" name="Picture 10" descr="A diagram of a group&#10;&#10;Description automatically generated">
                <a:extLst>
                  <a:ext uri="{FF2B5EF4-FFF2-40B4-BE49-F238E27FC236}">
                    <a16:creationId xmlns:a16="http://schemas.microsoft.com/office/drawing/2014/main" id="{DA4AE5AD-5EC3-2BD2-7A94-0ED9D04B57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74750" b="84401" l="2480" r="9156"/>
                        </a14:imgEffect>
                      </a14:imgLayer>
                    </a14:imgProps>
                  </a:ext>
                </a:extLst>
              </a:blip>
              <a:srcRect l="1646" t="73544" r="90009" b="14393"/>
              <a:stretch/>
            </p:blipFill>
            <p:spPr>
              <a:xfrm>
                <a:off x="237177" y="1129032"/>
                <a:ext cx="1005394" cy="854333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B9D25A-1D1C-9FF7-BED6-6A9B1F2373E8}"/>
                  </a:ext>
                </a:extLst>
              </p:cNvPr>
              <p:cNvSpPr txBox="1"/>
              <p:nvPr/>
            </p:nvSpPr>
            <p:spPr>
              <a:xfrm>
                <a:off x="273533" y="1938226"/>
                <a:ext cx="12331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Dementia organisation/ </a:t>
                </a:r>
              </a:p>
              <a:p>
                <a:r>
                  <a:rPr lang="en-GB" sz="1200" b="1" dirty="0"/>
                  <a:t>Social Prescriber</a:t>
                </a:r>
              </a:p>
            </p:txBody>
          </p:sp>
        </p:grp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650C3FC-09FE-2DE7-E82C-5549EE73B7CA}"/>
              </a:ext>
            </a:extLst>
          </p:cNvPr>
          <p:cNvSpPr txBox="1"/>
          <p:nvPr/>
        </p:nvSpPr>
        <p:spPr>
          <a:xfrm>
            <a:off x="4266604" y="345128"/>
            <a:ext cx="740608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Preparation for volunteering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Volunteering buddy: training (including knowledge about dementia, communication skill), DBS Check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Person with dementia: shadowing (to build up confidence)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Volunteer organisation: safeguarding process and protocol, Protocol of developing dementia friendly workplace/ environment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Volunteer opportunities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Internal volunteering (within DO)</a:t>
            </a:r>
          </a:p>
          <a:p>
            <a:pPr lvl="2"/>
            <a:r>
              <a:rPr lang="en-GB" dirty="0"/>
              <a:t>Pro: safer volunteering environment; </a:t>
            </a:r>
          </a:p>
          <a:p>
            <a:pPr lvl="2"/>
            <a:r>
              <a:rPr lang="en-GB" dirty="0"/>
              <a:t>Cons: limited variety of opportunities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External volunteering</a:t>
            </a:r>
          </a:p>
          <a:p>
            <a:pPr lvl="2"/>
            <a:r>
              <a:rPr lang="en-GB" dirty="0"/>
              <a:t>Pro: More choice of volunteering opportunities</a:t>
            </a:r>
          </a:p>
          <a:p>
            <a:pPr lvl="2"/>
            <a:r>
              <a:rPr lang="en-GB" dirty="0"/>
              <a:t>Cons: More support need to be in place (such as training, report system, safeguarding process)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to share monitoring responsibility between different organisations and how to communicate between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57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DF3CEA8-A9E8-285C-C1D0-411D93DA749D}"/>
              </a:ext>
            </a:extLst>
          </p:cNvPr>
          <p:cNvGrpSpPr/>
          <p:nvPr/>
        </p:nvGrpSpPr>
        <p:grpSpPr>
          <a:xfrm>
            <a:off x="510217" y="2148842"/>
            <a:ext cx="2413016" cy="1432684"/>
            <a:chOff x="9789115" y="2307462"/>
            <a:chExt cx="2413016" cy="1432684"/>
          </a:xfrm>
        </p:grpSpPr>
        <p:sp>
          <p:nvSpPr>
            <p:cNvPr id="3" name="Arrow: Up-Down 2">
              <a:extLst>
                <a:ext uri="{FF2B5EF4-FFF2-40B4-BE49-F238E27FC236}">
                  <a16:creationId xmlns:a16="http://schemas.microsoft.com/office/drawing/2014/main" id="{A0D1E3C5-A306-AE20-991D-063F377D9777}"/>
                </a:ext>
              </a:extLst>
            </p:cNvPr>
            <p:cNvSpPr/>
            <p:nvPr/>
          </p:nvSpPr>
          <p:spPr>
            <a:xfrm rot="5400000">
              <a:off x="10767539" y="2773012"/>
              <a:ext cx="235325" cy="404191"/>
            </a:xfrm>
            <a:prstGeom prst="up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B3BDC67-B2DC-D0B3-327B-D51356352705}"/>
                </a:ext>
              </a:extLst>
            </p:cNvPr>
            <p:cNvGrpSpPr/>
            <p:nvPr/>
          </p:nvGrpSpPr>
          <p:grpSpPr>
            <a:xfrm>
              <a:off x="9789115" y="2412068"/>
              <a:ext cx="914400" cy="1262708"/>
              <a:chOff x="-33361" y="5179074"/>
              <a:chExt cx="914400" cy="1262708"/>
            </a:xfrm>
          </p:grpSpPr>
          <p:pic>
            <p:nvPicPr>
              <p:cNvPr id="6" name="Graphic 5" descr="User with solid fill">
                <a:extLst>
                  <a:ext uri="{FF2B5EF4-FFF2-40B4-BE49-F238E27FC236}">
                    <a16:creationId xmlns:a16="http://schemas.microsoft.com/office/drawing/2014/main" id="{23583C8F-7089-FE3A-97E2-3AC71E9CFF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-33361" y="517907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ABEB6B6-93E2-5F30-287B-D050C6B89148}"/>
                  </a:ext>
                </a:extLst>
              </p:cNvPr>
              <p:cNvSpPr txBox="1"/>
              <p:nvPr/>
            </p:nvSpPr>
            <p:spPr>
              <a:xfrm>
                <a:off x="14087" y="5980117"/>
                <a:ext cx="8466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Wellbeing mentor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9B4F76C-A8C7-DDE9-B6C9-B75FC8B2C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53528" y="2307462"/>
              <a:ext cx="1048603" cy="1432684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B60B754-B4EE-3D7D-5126-1EB15A295B80}"/>
              </a:ext>
            </a:extLst>
          </p:cNvPr>
          <p:cNvSpPr txBox="1"/>
          <p:nvPr/>
        </p:nvSpPr>
        <p:spPr>
          <a:xfrm>
            <a:off x="343963" y="363521"/>
            <a:ext cx="157748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3600" b="1" dirty="0"/>
              <a:t>Review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B3D278-0021-F4AC-5D90-B5D3DF51DAAF}"/>
              </a:ext>
            </a:extLst>
          </p:cNvPr>
          <p:cNvSpPr txBox="1"/>
          <p:nvPr/>
        </p:nvSpPr>
        <p:spPr>
          <a:xfrm>
            <a:off x="3814618" y="603451"/>
            <a:ext cx="74537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Duration of review: 3-6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Aim: to evaluate if </a:t>
            </a:r>
            <a:r>
              <a:rPr lang="en-GB" dirty="0" err="1"/>
              <a:t>PwD</a:t>
            </a:r>
            <a:r>
              <a:rPr lang="en-GB" dirty="0"/>
              <a:t> are happy with the current volunteering activities and the condition of </a:t>
            </a:r>
            <a:r>
              <a:rPr lang="en-GB" dirty="0" err="1"/>
              <a:t>PwD</a:t>
            </a:r>
            <a:r>
              <a:rPr lang="en-GB" dirty="0"/>
              <a:t> is still suitable for the current volunteering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Will be performed by wellbeing mentor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6251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37d03d65-198a-483e-8fd6-1bb7d9fd22c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596</TotalTime>
  <Words>833</Words>
  <Application>Microsoft Office PowerPoint</Application>
  <PresentationFormat>Widescreen</PresentationFormat>
  <Paragraphs>130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Pui Ling Fung</dc:creator>
  <cp:lastModifiedBy>Pui Ling Fung</cp:lastModifiedBy>
  <cp:revision>10</cp:revision>
  <cp:lastPrinted>2023-11-23T21:17:55Z</cp:lastPrinted>
  <dcterms:created xsi:type="dcterms:W3CDTF">2023-11-23T11:20:19Z</dcterms:created>
  <dcterms:modified xsi:type="dcterms:W3CDTF">2024-09-16T15:35:55Z</dcterms:modified>
</cp:coreProperties>
</file>